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sldIdLst>
    <p:sldId id="265" r:id="rId2"/>
    <p:sldId id="257" r:id="rId3"/>
    <p:sldId id="266" r:id="rId4"/>
    <p:sldId id="279" r:id="rId5"/>
    <p:sldId id="285" r:id="rId6"/>
    <p:sldId id="283" r:id="rId7"/>
    <p:sldId id="286" r:id="rId8"/>
    <p:sldId id="267" r:id="rId9"/>
    <p:sldId id="282" r:id="rId10"/>
    <p:sldId id="281" r:id="rId11"/>
    <p:sldId id="276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4660"/>
  </p:normalViewPr>
  <p:slideViewPr>
    <p:cSldViewPr snapToGrid="0">
      <p:cViewPr varScale="1">
        <p:scale>
          <a:sx n="85" d="100"/>
          <a:sy n="85" d="100"/>
        </p:scale>
        <p:origin x="49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9C0C-D385-4FF7-925D-923B33E584C1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CCAF-08E2-4ED2-A7ED-F1C1266AF6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880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9C0C-D385-4FF7-925D-923B33E584C1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CCAF-08E2-4ED2-A7ED-F1C1266AF6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312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9C0C-D385-4FF7-925D-923B33E584C1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CCAF-08E2-4ED2-A7ED-F1C1266AF6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896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9C0C-D385-4FF7-925D-923B33E584C1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CCAF-08E2-4ED2-A7ED-F1C1266AF6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8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9C0C-D385-4FF7-925D-923B33E584C1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CCAF-08E2-4ED2-A7ED-F1C1266AF6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34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9C0C-D385-4FF7-925D-923B33E584C1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CCAF-08E2-4ED2-A7ED-F1C1266AF6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296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9C0C-D385-4FF7-925D-923B33E584C1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CCAF-08E2-4ED2-A7ED-F1C1266AF6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752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9C0C-D385-4FF7-925D-923B33E584C1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CCAF-08E2-4ED2-A7ED-F1C1266AF6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658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9C0C-D385-4FF7-925D-923B33E584C1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CCAF-08E2-4ED2-A7ED-F1C1266AF6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3251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9C0C-D385-4FF7-925D-923B33E584C1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CCAF-08E2-4ED2-A7ED-F1C1266AF6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293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9C0C-D385-4FF7-925D-923B33E584C1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CCAF-08E2-4ED2-A7ED-F1C1266AF6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9278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tx2"/>
            </a:gs>
            <a:gs pos="25000">
              <a:schemeClr val="accent5">
                <a:lumMod val="20000"/>
                <a:lumOff val="8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89C0C-D385-4FF7-925D-923B33E584C1}" type="datetimeFigureOut">
              <a:rPr lang="nl-NL" smtClean="0"/>
              <a:pPr/>
              <a:t>5-8-2019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BCCAF-08E2-4ED2-A7ED-F1C1266AF6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816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OieORUWHD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3080951" y="312738"/>
            <a:ext cx="8444299" cy="1858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Feodalisme </a:t>
            </a: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nl-NL" b="1" dirty="0" err="1" smtClean="0">
                <a:solidFill>
                  <a:schemeClr val="accent6">
                    <a:lumMod val="50000"/>
                  </a:schemeClr>
                </a:solidFill>
              </a:rPr>
              <a:t>Hofstelsel</a:t>
            </a:r>
            <a:endParaRPr lang="nl-N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 descr="h:\Pictures\karel_de_grote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7370" y="1540475"/>
            <a:ext cx="3847208" cy="4649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656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019245" y="503868"/>
            <a:ext cx="8620665" cy="1225550"/>
          </a:xfrm>
        </p:spPr>
        <p:txBody>
          <a:bodyPr>
            <a:normAutofit/>
          </a:bodyPr>
          <a:lstStyle/>
          <a:p>
            <a:pPr algn="ctr"/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Filmpje</a:t>
            </a:r>
            <a:endParaRPr lang="nl-N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29106" y="2457630"/>
            <a:ext cx="23290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Wat gaan we doen?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Lesdoelen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Vorige 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Feodalisme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1" dirty="0" smtClean="0">
                <a:solidFill>
                  <a:schemeClr val="bg1"/>
                </a:solidFill>
              </a:rPr>
              <a:t>Filmpje</a:t>
            </a:r>
            <a:endParaRPr lang="nl-NL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Zelfstandig 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Actieknop: Film 5">
            <a:hlinkClick r:id="rId2" highlightClick="1"/>
          </p:cNvPr>
          <p:cNvSpPr/>
          <p:nvPr/>
        </p:nvSpPr>
        <p:spPr>
          <a:xfrm>
            <a:off x="6863508" y="2952520"/>
            <a:ext cx="1042416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580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21171" y="191193"/>
            <a:ext cx="8412192" cy="1325563"/>
          </a:xfrm>
        </p:spPr>
        <p:txBody>
          <a:bodyPr/>
          <a:lstStyle/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Afsluiting</a:t>
            </a: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3570452" y="5552635"/>
            <a:ext cx="2515817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b="1" dirty="0" smtClean="0"/>
              <a:t>Volgende keer: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Europa wordt Christelijk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235393" y="5548517"/>
            <a:ext cx="1371401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b="1" dirty="0" smtClean="0"/>
              <a:t>Maken: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Vragen 5, 6 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29106" y="2457630"/>
            <a:ext cx="23476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Wat gaan we doen?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Lesdoelen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Vorige 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Gevolgen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Standen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>
                <a:solidFill>
                  <a:schemeClr val="bg1"/>
                </a:solidFill>
              </a:rPr>
              <a:t>Hofstelsel</a:t>
            </a:r>
            <a:endParaRPr lang="nl-NL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Zelfstandig 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1" dirty="0" smtClean="0">
                <a:solidFill>
                  <a:schemeClr val="bg1"/>
                </a:solidFill>
              </a:rPr>
              <a:t>Afsluiting</a:t>
            </a:r>
            <a:endParaRPr lang="nl-NL" b="1" i="1" dirty="0">
              <a:solidFill>
                <a:schemeClr val="bg1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9583526" y="2591712"/>
            <a:ext cx="1356462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b="1" dirty="0" smtClean="0"/>
              <a:t>Begrippen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Leenheer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Leenman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Vazal</a:t>
            </a: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3276600" y="2372264"/>
            <a:ext cx="7219950" cy="328082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2200" b="1" smtClean="0">
                <a:solidFill>
                  <a:schemeClr val="accent6">
                    <a:lumMod val="50000"/>
                  </a:schemeClr>
                </a:solidFill>
              </a:rPr>
              <a:t>Aan het eind van de les kunnen jullie uitleggen;</a:t>
            </a:r>
          </a:p>
          <a:p>
            <a:r>
              <a:rPr lang="nl-NL" sz="2200" smtClean="0">
                <a:solidFill>
                  <a:schemeClr val="accent6">
                    <a:lumMod val="50000"/>
                  </a:schemeClr>
                </a:solidFill>
              </a:rPr>
              <a:t>Hoe het feodale stelsel werkt;</a:t>
            </a:r>
          </a:p>
          <a:p>
            <a:r>
              <a:rPr lang="nl-NL" sz="2200" smtClean="0">
                <a:solidFill>
                  <a:schemeClr val="accent6">
                    <a:lumMod val="50000"/>
                  </a:schemeClr>
                </a:solidFill>
              </a:rPr>
              <a:t>Wat de verschillen zijn tussen het hofstelsel en het feodale stelsel;</a:t>
            </a:r>
          </a:p>
          <a:p>
            <a:r>
              <a:rPr lang="nl-NL" sz="2200" smtClean="0">
                <a:solidFill>
                  <a:schemeClr val="accent6">
                    <a:lumMod val="50000"/>
                  </a:schemeClr>
                </a:solidFill>
              </a:rPr>
              <a:t>Wat de overeenkomsten zijn tussen het hofstelsel en het feodale stelsel;</a:t>
            </a:r>
          </a:p>
          <a:p>
            <a:r>
              <a:rPr lang="nl-NL" sz="2200" smtClean="0">
                <a:solidFill>
                  <a:schemeClr val="accent6">
                    <a:lumMod val="50000"/>
                  </a:schemeClr>
                </a:solidFill>
              </a:rPr>
              <a:t>Hoe de stelsels zijn ontstaan;</a:t>
            </a:r>
            <a:endParaRPr lang="nl-NL" sz="2200" b="1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200" b="1" smtClean="0">
                <a:solidFill>
                  <a:schemeClr val="accent6">
                    <a:lumMod val="50000"/>
                  </a:schemeClr>
                </a:solidFill>
              </a:rPr>
              <a:t>KA: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400" smtClean="0">
                <a:solidFill>
                  <a:schemeClr val="accent6">
                    <a:lumMod val="50000"/>
                  </a:schemeClr>
                </a:solidFill>
              </a:rPr>
              <a:t>10. de vrijwel volledige vervanging in West-Europa van de agrarisch-urbane cultuur door een zelfvoorzienende agrarische cultuur, georganiseerd via hofstelsel en horigheid </a:t>
            </a:r>
            <a:endParaRPr lang="nl-NL" sz="2400" b="1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400" smtClean="0">
                <a:solidFill>
                  <a:schemeClr val="accent6">
                    <a:lumMod val="50000"/>
                  </a:schemeClr>
                </a:solidFill>
              </a:rPr>
              <a:t>11. het ontstaan van feodale verhoudingen in het bestuur 	</a:t>
            </a:r>
          </a:p>
          <a:p>
            <a:pPr>
              <a:buFont typeface="Arial" panose="020B0604020202020204" pitchFamily="34" charset="0"/>
              <a:buNone/>
            </a:pPr>
            <a:r>
              <a:rPr lang="nl-NL" sz="240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2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18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124143" y="1626633"/>
            <a:ext cx="59150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Lesdoelen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Vorige les</a:t>
            </a:r>
            <a:b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Hofstelsel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Feodalisme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Filmpje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Zelfstandig werken</a:t>
            </a: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Afsluiting</a:t>
            </a:r>
            <a:endParaRPr lang="nl-N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305298" y="155575"/>
            <a:ext cx="4820640" cy="1454150"/>
          </a:xfrm>
        </p:spPr>
        <p:txBody>
          <a:bodyPr/>
          <a:lstStyle/>
          <a:p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Wat gaan we doen?</a:t>
            </a:r>
            <a:endParaRPr lang="nl-N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5114925"/>
            <a:ext cx="3219450" cy="1743075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29106" y="2457630"/>
            <a:ext cx="239501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1" dirty="0" smtClean="0">
                <a:solidFill>
                  <a:schemeClr val="bg1"/>
                </a:solidFill>
              </a:rPr>
              <a:t>Wat gaan we doen?</a:t>
            </a:r>
            <a:endParaRPr lang="nl-NL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Lesdoelen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Vorige 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Feodalisme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Filmpje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Zelfstandig 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38624" y="365125"/>
            <a:ext cx="7115175" cy="1325563"/>
          </a:xfrm>
        </p:spPr>
        <p:txBody>
          <a:bodyPr/>
          <a:lstStyle/>
          <a:p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Lesdoelen</a:t>
            </a:r>
            <a:endParaRPr lang="nl-N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76600" y="2372264"/>
            <a:ext cx="7219950" cy="328082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sz="2200" b="1" dirty="0" smtClean="0">
                <a:solidFill>
                  <a:schemeClr val="accent6">
                    <a:lumMod val="50000"/>
                  </a:schemeClr>
                </a:solidFill>
              </a:rPr>
              <a:t>Aan het eind van de les kunnen jullie uitleggen;</a:t>
            </a:r>
          </a:p>
          <a:p>
            <a:r>
              <a:rPr lang="nl-NL" sz="2200" dirty="0" smtClean="0">
                <a:solidFill>
                  <a:schemeClr val="accent6">
                    <a:lumMod val="50000"/>
                  </a:schemeClr>
                </a:solidFill>
              </a:rPr>
              <a:t>Hoe het feodale stelsel werkt;</a:t>
            </a:r>
          </a:p>
          <a:p>
            <a:r>
              <a:rPr lang="nl-NL" sz="2200" dirty="0" smtClean="0">
                <a:solidFill>
                  <a:schemeClr val="accent6">
                    <a:lumMod val="50000"/>
                  </a:schemeClr>
                </a:solidFill>
              </a:rPr>
              <a:t>Wat de verschillen zijn tussen het </a:t>
            </a:r>
            <a:r>
              <a:rPr lang="nl-NL" sz="2200" dirty="0" err="1" smtClean="0">
                <a:solidFill>
                  <a:schemeClr val="accent6">
                    <a:lumMod val="50000"/>
                  </a:schemeClr>
                </a:solidFill>
              </a:rPr>
              <a:t>hofstelsel</a:t>
            </a:r>
            <a:r>
              <a:rPr lang="nl-NL" sz="2200" dirty="0" smtClean="0">
                <a:solidFill>
                  <a:schemeClr val="accent6">
                    <a:lumMod val="50000"/>
                  </a:schemeClr>
                </a:solidFill>
              </a:rPr>
              <a:t> en het feodale stelsel;</a:t>
            </a:r>
          </a:p>
          <a:p>
            <a:r>
              <a:rPr lang="nl-NL" sz="2200" dirty="0" smtClean="0">
                <a:solidFill>
                  <a:schemeClr val="accent6">
                    <a:lumMod val="50000"/>
                  </a:schemeClr>
                </a:solidFill>
              </a:rPr>
              <a:t>Wat de overeenkomsten zijn tussen het </a:t>
            </a:r>
            <a:r>
              <a:rPr lang="nl-NL" sz="2200" dirty="0" err="1" smtClean="0">
                <a:solidFill>
                  <a:schemeClr val="accent6">
                    <a:lumMod val="50000"/>
                  </a:schemeClr>
                </a:solidFill>
              </a:rPr>
              <a:t>hofstelsel</a:t>
            </a:r>
            <a:r>
              <a:rPr lang="nl-NL" sz="2200" dirty="0" smtClean="0">
                <a:solidFill>
                  <a:schemeClr val="accent6">
                    <a:lumMod val="50000"/>
                  </a:schemeClr>
                </a:solidFill>
              </a:rPr>
              <a:t> en het feodale stelsel;</a:t>
            </a:r>
          </a:p>
          <a:p>
            <a:r>
              <a:rPr lang="nl-NL" sz="2200" dirty="0" smtClean="0">
                <a:solidFill>
                  <a:schemeClr val="accent6">
                    <a:lumMod val="50000"/>
                  </a:schemeClr>
                </a:solidFill>
              </a:rPr>
              <a:t>Hoe de stelsels zijn ontstaan;</a:t>
            </a:r>
            <a:endParaRPr lang="nl-NL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sz="2200" b="1" dirty="0" smtClean="0">
                <a:solidFill>
                  <a:schemeClr val="accent6">
                    <a:lumMod val="50000"/>
                  </a:schemeClr>
                </a:solidFill>
              </a:rPr>
              <a:t>KA: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accent6">
                    <a:lumMod val="50000"/>
                  </a:schemeClr>
                </a:solidFill>
              </a:rPr>
              <a:t>10. de vrijwel volledige vervanging in West-Europa van de agrarisch-urbane cultuur door een zelfvoorzienende agrarische cultuur, georganiseerd via </a:t>
            </a:r>
            <a:r>
              <a:rPr lang="nl-NL" sz="2400" dirty="0" err="1">
                <a:solidFill>
                  <a:schemeClr val="accent6">
                    <a:lumMod val="50000"/>
                  </a:schemeClr>
                </a:solidFill>
              </a:rPr>
              <a:t>hofstelsel</a:t>
            </a:r>
            <a:r>
              <a:rPr lang="nl-NL" sz="2400" dirty="0">
                <a:solidFill>
                  <a:schemeClr val="accent6">
                    <a:lumMod val="50000"/>
                  </a:schemeClr>
                </a:solidFill>
              </a:rPr>
              <a:t> en horigheid </a:t>
            </a:r>
            <a:endParaRPr lang="nl-NL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sz="2400" dirty="0" smtClean="0">
                <a:solidFill>
                  <a:schemeClr val="accent6">
                    <a:lumMod val="50000"/>
                  </a:schemeClr>
                </a:solidFill>
              </a:rPr>
              <a:t>11</a:t>
            </a:r>
            <a:r>
              <a:rPr lang="nl-NL" sz="2400" dirty="0">
                <a:solidFill>
                  <a:schemeClr val="accent6">
                    <a:lumMod val="50000"/>
                  </a:schemeClr>
                </a:solidFill>
              </a:rPr>
              <a:t>. het ontstaan van feodale verhoudingen in het bestuur 	</a:t>
            </a:r>
          </a:p>
          <a:p>
            <a:pPr>
              <a:buNone/>
            </a:pPr>
            <a:r>
              <a:rPr lang="nl-NL" sz="24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</a:p>
          <a:p>
            <a:pPr marL="0" indent="0">
              <a:buNone/>
            </a:pPr>
            <a:endParaRPr lang="nl-NL" sz="2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853" y="1587"/>
            <a:ext cx="2097147" cy="181927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0739465" y="2054226"/>
            <a:ext cx="1356462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b="1" dirty="0" smtClean="0"/>
              <a:t>Begrippen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Leenheer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Leenman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Vazal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29106" y="2457630"/>
            <a:ext cx="23290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Wat gaan we doen?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1" dirty="0" smtClean="0">
                <a:solidFill>
                  <a:schemeClr val="bg1"/>
                </a:solidFill>
              </a:rPr>
              <a:t>Lesdoelen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Vorige 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Feodalisme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Filmpje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Zelfstandig 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0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476570" y="152967"/>
            <a:ext cx="7058025" cy="1225550"/>
          </a:xfrm>
        </p:spPr>
        <p:txBody>
          <a:bodyPr/>
          <a:lstStyle/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Vorige les</a:t>
            </a: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129106" y="2457630"/>
            <a:ext cx="23290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Wat gaan we doen?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Lesdoelen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1" dirty="0" smtClean="0">
                <a:solidFill>
                  <a:schemeClr val="bg1"/>
                </a:solidFill>
              </a:rPr>
              <a:t>Vorige 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Feodalisme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Filmpje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Zelfstandig 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235393" y="5548517"/>
            <a:ext cx="1778564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b="1" dirty="0" smtClean="0"/>
              <a:t>Bespreken: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Vragen 6, 8 en 9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/>
          </p:nvPr>
        </p:nvSpPr>
        <p:spPr>
          <a:xfrm>
            <a:off x="3262184" y="1285104"/>
            <a:ext cx="7234366" cy="43679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200" b="1" dirty="0" smtClean="0">
                <a:solidFill>
                  <a:schemeClr val="accent6">
                    <a:lumMod val="50000"/>
                  </a:schemeClr>
                </a:solidFill>
              </a:rPr>
              <a:t>Aan het eind van de les kunnen jullie uitleggen;</a:t>
            </a:r>
          </a:p>
          <a:p>
            <a:r>
              <a:rPr lang="nl-NL" sz="2200" dirty="0" smtClean="0">
                <a:solidFill>
                  <a:schemeClr val="accent6">
                    <a:lumMod val="50000"/>
                  </a:schemeClr>
                </a:solidFill>
              </a:rPr>
              <a:t>Wat de gevolgen waren van de val van het WRR;</a:t>
            </a:r>
          </a:p>
          <a:p>
            <a:r>
              <a:rPr lang="nl-NL" sz="2200" dirty="0" smtClean="0">
                <a:solidFill>
                  <a:schemeClr val="accent6">
                    <a:lumMod val="50000"/>
                  </a:schemeClr>
                </a:solidFill>
              </a:rPr>
              <a:t>Wat een standenmaatschappij is;</a:t>
            </a:r>
          </a:p>
          <a:p>
            <a:r>
              <a:rPr lang="nl-NL" sz="2200" dirty="0" smtClean="0">
                <a:solidFill>
                  <a:schemeClr val="accent6">
                    <a:lumMod val="50000"/>
                  </a:schemeClr>
                </a:solidFill>
              </a:rPr>
              <a:t>Wat een domein is en waaruit hij bestaat;</a:t>
            </a:r>
          </a:p>
          <a:p>
            <a:r>
              <a:rPr lang="nl-NL" sz="2200" dirty="0" smtClean="0">
                <a:solidFill>
                  <a:schemeClr val="accent6">
                    <a:lumMod val="50000"/>
                  </a:schemeClr>
                </a:solidFill>
              </a:rPr>
              <a:t>Wat het </a:t>
            </a:r>
            <a:r>
              <a:rPr lang="nl-NL" sz="2200" dirty="0" err="1" smtClean="0">
                <a:solidFill>
                  <a:schemeClr val="accent6">
                    <a:lumMod val="50000"/>
                  </a:schemeClr>
                </a:solidFill>
              </a:rPr>
              <a:t>hofstelsel</a:t>
            </a:r>
            <a:r>
              <a:rPr lang="nl-NL" sz="2200" dirty="0" smtClean="0">
                <a:solidFill>
                  <a:schemeClr val="accent6">
                    <a:lumMod val="50000"/>
                  </a:schemeClr>
                </a:solidFill>
              </a:rPr>
              <a:t> is;</a:t>
            </a:r>
          </a:p>
          <a:p>
            <a:pPr marL="0" indent="0">
              <a:buNone/>
            </a:pPr>
            <a:endParaRPr lang="nl-NL" sz="2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sz="2200" b="1" dirty="0" smtClean="0">
                <a:solidFill>
                  <a:schemeClr val="accent6">
                    <a:lumMod val="50000"/>
                  </a:schemeClr>
                </a:solidFill>
              </a:rPr>
              <a:t>KA: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accent6">
                    <a:lumMod val="50000"/>
                  </a:schemeClr>
                </a:solidFill>
              </a:rPr>
              <a:t>10. de vrijwel volledige vervanging in West-Europa van de agrarisch-urbane cultuur door een zelfvoorzienende agrarische cultuur, georganiseerd via </a:t>
            </a:r>
            <a:r>
              <a:rPr lang="nl-NL" sz="2400" dirty="0" err="1">
                <a:solidFill>
                  <a:schemeClr val="accent6">
                    <a:lumMod val="50000"/>
                  </a:schemeClr>
                </a:solidFill>
              </a:rPr>
              <a:t>hofstelsel</a:t>
            </a:r>
            <a:r>
              <a:rPr lang="nl-NL" sz="2400" dirty="0">
                <a:solidFill>
                  <a:schemeClr val="accent6">
                    <a:lumMod val="50000"/>
                  </a:schemeClr>
                </a:solidFill>
              </a:rPr>
              <a:t> en horigheid </a:t>
            </a:r>
            <a:endParaRPr lang="nl-NL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sz="2400" dirty="0" smtClean="0">
                <a:solidFill>
                  <a:schemeClr val="accent6">
                    <a:lumMod val="50000"/>
                  </a:schemeClr>
                </a:solidFill>
              </a:rPr>
              <a:t>11</a:t>
            </a:r>
            <a:r>
              <a:rPr lang="nl-NL" sz="2400" dirty="0">
                <a:solidFill>
                  <a:schemeClr val="accent6">
                    <a:lumMod val="50000"/>
                  </a:schemeClr>
                </a:solidFill>
              </a:rPr>
              <a:t>. het ontstaan van feodale verhoudingen in het bestuur 	</a:t>
            </a:r>
          </a:p>
          <a:p>
            <a:pPr>
              <a:buNone/>
            </a:pPr>
            <a:r>
              <a:rPr lang="nl-NL" sz="24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</a:p>
          <a:p>
            <a:pPr marL="0" indent="0">
              <a:buNone/>
            </a:pPr>
            <a:endParaRPr lang="nl-NL" sz="2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9062257" y="432404"/>
            <a:ext cx="2689069" cy="28623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b="1" dirty="0" smtClean="0"/>
              <a:t>Begrippen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Standen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Horige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Lijfeigene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Domein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Hofstelsel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Agrarisch-urbane</a:t>
            </a:r>
            <a:br>
              <a:rPr lang="nl-NL" dirty="0" smtClean="0"/>
            </a:br>
            <a:r>
              <a:rPr lang="nl-NL" dirty="0" smtClean="0"/>
              <a:t>samenleving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Agrarische samenleving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Autarkie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476570" y="152967"/>
            <a:ext cx="7058025" cy="1225550"/>
          </a:xfrm>
        </p:spPr>
        <p:txBody>
          <a:bodyPr/>
          <a:lstStyle/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Feodalisme - </a:t>
            </a:r>
            <a:r>
              <a:rPr lang="nl-NL" dirty="0" err="1" smtClean="0">
                <a:solidFill>
                  <a:schemeClr val="accent6">
                    <a:lumMod val="50000"/>
                  </a:schemeClr>
                </a:solidFill>
              </a:rPr>
              <a:t>Clovis</a:t>
            </a: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129106" y="2457630"/>
            <a:ext cx="23290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Wat gaan we doen?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Lesdoelen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Vorige 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1" dirty="0" smtClean="0">
                <a:solidFill>
                  <a:schemeClr val="bg1"/>
                </a:solidFill>
              </a:rPr>
              <a:t>Feodalisme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Filmpje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Zelfstandig 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2051" name="Picture 3" descr="h:\Pictures\François-Louis_Dejuinne_(1786-1844)_-_Clovis_roi_des_Francs_(465-5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1721" y="3131388"/>
            <a:ext cx="2099485" cy="3255015"/>
          </a:xfrm>
          <a:prstGeom prst="rect">
            <a:avLst/>
          </a:prstGeom>
          <a:noFill/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766" y="1656272"/>
            <a:ext cx="5918541" cy="4541208"/>
          </a:xfrm>
          <a:prstGeom prst="rect">
            <a:avLst/>
          </a:prstGeom>
        </p:spPr>
      </p:pic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2914291" y="1311215"/>
            <a:ext cx="7219950" cy="3280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 smtClean="0">
                <a:solidFill>
                  <a:schemeClr val="accent6">
                    <a:lumMod val="50000"/>
                  </a:schemeClr>
                </a:solidFill>
              </a:rPr>
              <a:t>Franken in 358 toestemming te wonen in het WRR</a:t>
            </a:r>
          </a:p>
          <a:p>
            <a:pPr marL="0" indent="0">
              <a:buNone/>
            </a:pPr>
            <a:r>
              <a:rPr lang="nl-NL" sz="2200" b="1" dirty="0" smtClean="0">
                <a:solidFill>
                  <a:schemeClr val="accent6">
                    <a:lumMod val="50000"/>
                  </a:schemeClr>
                </a:solidFill>
              </a:rPr>
              <a:t>Clovis aan de macht</a:t>
            </a:r>
          </a:p>
          <a:p>
            <a:pPr marL="0" indent="0">
              <a:buNone/>
            </a:pPr>
            <a:r>
              <a:rPr lang="nl-NL" sz="2400" dirty="0" smtClean="0">
                <a:solidFill>
                  <a:schemeClr val="accent6">
                    <a:lumMod val="50000"/>
                  </a:schemeClr>
                </a:solidFill>
              </a:rPr>
              <a:t>Volgt in 481 zijn vader op</a:t>
            </a:r>
          </a:p>
          <a:p>
            <a:pPr marL="0" indent="0">
              <a:buNone/>
            </a:pPr>
            <a:r>
              <a:rPr lang="nl-NL" sz="2400" dirty="0" smtClean="0">
                <a:solidFill>
                  <a:schemeClr val="accent6">
                    <a:lumMod val="50000"/>
                  </a:schemeClr>
                </a:solidFill>
              </a:rPr>
              <a:t>Bekeerd in 496</a:t>
            </a:r>
            <a:r>
              <a:rPr lang="nl-NL" sz="2400" dirty="0">
                <a:solidFill>
                  <a:schemeClr val="accent6">
                    <a:lumMod val="50000"/>
                  </a:schemeClr>
                </a:solidFill>
              </a:rPr>
              <a:t>	</a:t>
            </a:r>
          </a:p>
          <a:p>
            <a:pPr>
              <a:buNone/>
            </a:pPr>
            <a:r>
              <a:rPr lang="nl-NL" sz="24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</a:p>
          <a:p>
            <a:pPr marL="0" indent="0">
              <a:buNone/>
            </a:pPr>
            <a:endParaRPr lang="nl-NL" sz="2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476570" y="152967"/>
            <a:ext cx="7058025" cy="1225550"/>
          </a:xfrm>
        </p:spPr>
        <p:txBody>
          <a:bodyPr/>
          <a:lstStyle/>
          <a:p>
            <a:r>
              <a:rPr lang="nl-NL" dirty="0" smtClean="0">
                <a:solidFill>
                  <a:schemeClr val="accent6">
                    <a:lumMod val="50000"/>
                  </a:schemeClr>
                </a:solidFill>
              </a:rPr>
              <a:t>Feodalisme – Frankische Rijk</a:t>
            </a:r>
            <a:endParaRPr lang="nl-N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129106" y="2457630"/>
            <a:ext cx="23290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Wat gaan we doen?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Lesdoelen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Vorige 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1" dirty="0" smtClean="0">
                <a:solidFill>
                  <a:schemeClr val="bg1"/>
                </a:solidFill>
              </a:rPr>
              <a:t>Feodalisme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Filmpje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Zelfstandig 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89" y="1378517"/>
            <a:ext cx="5629801" cy="518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92254" y="306880"/>
            <a:ext cx="8238464" cy="1225550"/>
          </a:xfrm>
        </p:spPr>
        <p:txBody>
          <a:bodyPr>
            <a:normAutofit/>
          </a:bodyPr>
          <a:lstStyle/>
          <a:p>
            <a:pPr algn="ctr"/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Feodalisme – Karel de Grote</a:t>
            </a:r>
            <a:endParaRPr lang="nl-N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29106" y="2457630"/>
            <a:ext cx="23290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Wat gaan we doen?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Lesdoelen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Vorige 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1" dirty="0" smtClean="0">
                <a:solidFill>
                  <a:schemeClr val="bg1"/>
                </a:solidFill>
              </a:rPr>
              <a:t>Feodalisme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Filmpje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Zelfstandig 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593" y="2760453"/>
            <a:ext cx="2092245" cy="399095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070" y="1290890"/>
            <a:ext cx="6052970" cy="5101282"/>
          </a:xfrm>
          <a:prstGeom prst="rect">
            <a:avLst/>
          </a:prstGeom>
        </p:spPr>
      </p:pic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2911799" y="1208132"/>
            <a:ext cx="7219950" cy="3280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b="1" dirty="0" smtClean="0">
                <a:solidFill>
                  <a:schemeClr val="accent6">
                    <a:lumMod val="50000"/>
                  </a:schemeClr>
                </a:solidFill>
              </a:rPr>
              <a:t>Karel de Grote</a:t>
            </a:r>
          </a:p>
          <a:p>
            <a:pPr marL="0" indent="0">
              <a:buNone/>
            </a:pPr>
            <a:r>
              <a:rPr lang="nl-NL" sz="2200" dirty="0" smtClean="0">
                <a:solidFill>
                  <a:schemeClr val="accent6">
                    <a:lumMod val="50000"/>
                  </a:schemeClr>
                </a:solidFill>
              </a:rPr>
              <a:t>Vanaf 768 koning</a:t>
            </a:r>
          </a:p>
          <a:p>
            <a:pPr marL="0" indent="0">
              <a:buNone/>
            </a:pPr>
            <a:r>
              <a:rPr lang="nl-NL" sz="2200" dirty="0" smtClean="0">
                <a:solidFill>
                  <a:schemeClr val="accent6">
                    <a:lumMod val="50000"/>
                  </a:schemeClr>
                </a:solidFill>
              </a:rPr>
              <a:t>Stichtte groot Rijk naar</a:t>
            </a:r>
            <a:br>
              <a:rPr lang="nl-NL" sz="2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nl-NL" sz="2200" dirty="0" smtClean="0">
                <a:solidFill>
                  <a:schemeClr val="accent6">
                    <a:lumMod val="50000"/>
                  </a:schemeClr>
                </a:solidFill>
              </a:rPr>
              <a:t>beeld van de Romeinen</a:t>
            </a:r>
            <a:r>
              <a:rPr lang="nl-NL" sz="2400" dirty="0">
                <a:solidFill>
                  <a:schemeClr val="accent6">
                    <a:lumMod val="50000"/>
                  </a:schemeClr>
                </a:solidFill>
              </a:rPr>
              <a:t>	</a:t>
            </a:r>
          </a:p>
          <a:p>
            <a:pPr>
              <a:buNone/>
            </a:pPr>
            <a:r>
              <a:rPr lang="nl-NL" sz="2400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</a:p>
          <a:p>
            <a:pPr marL="0" indent="0">
              <a:buNone/>
            </a:pPr>
            <a:endParaRPr lang="nl-NL" sz="2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8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92254" y="306880"/>
            <a:ext cx="8238464" cy="1225550"/>
          </a:xfrm>
        </p:spPr>
        <p:txBody>
          <a:bodyPr>
            <a:normAutofit/>
          </a:bodyPr>
          <a:lstStyle/>
          <a:p>
            <a:pPr algn="ctr"/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Feodalisme - </a:t>
            </a:r>
            <a:r>
              <a:rPr lang="nl-NL" b="1" dirty="0" err="1" smtClean="0">
                <a:solidFill>
                  <a:schemeClr val="accent6">
                    <a:lumMod val="50000"/>
                  </a:schemeClr>
                </a:solidFill>
              </a:rPr>
              <a:t>Hofstelsel</a:t>
            </a:r>
            <a:endParaRPr lang="nl-N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29106" y="2457630"/>
            <a:ext cx="23290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Wat gaan we doen?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Lesdoelen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Vorige 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1" dirty="0" smtClean="0">
                <a:solidFill>
                  <a:schemeClr val="bg1"/>
                </a:solidFill>
              </a:rPr>
              <a:t>Feodalisme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Filmpje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Zelfstandig 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026" name="Picture 2" descr="h:\Pictures\slid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7605" y="1399141"/>
            <a:ext cx="9126864" cy="5133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44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92254" y="306880"/>
            <a:ext cx="8238464" cy="1225550"/>
          </a:xfrm>
        </p:spPr>
        <p:txBody>
          <a:bodyPr>
            <a:normAutofit/>
          </a:bodyPr>
          <a:lstStyle/>
          <a:p>
            <a:pPr algn="ctr"/>
            <a:r>
              <a:rPr lang="nl-NL" b="1" dirty="0" smtClean="0">
                <a:solidFill>
                  <a:schemeClr val="accent6">
                    <a:lumMod val="50000"/>
                  </a:schemeClr>
                </a:solidFill>
              </a:rPr>
              <a:t>Hofstelsel</a:t>
            </a:r>
            <a:endParaRPr lang="nl-N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29106" y="2457630"/>
            <a:ext cx="23290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Wat gaan we doen?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Lesdoelen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Vorige 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i="1" dirty="0" smtClean="0">
                <a:solidFill>
                  <a:schemeClr val="bg1"/>
                </a:solidFill>
              </a:rPr>
              <a:t>Feodalisme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Filmpje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Zelfstandig werken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Afsluiting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2050" name="Picture 2" descr="h:\Pictures\Hofstels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8503" y="1280424"/>
            <a:ext cx="8435478" cy="5319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44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1846</TotalTime>
  <Words>467</Words>
  <Application>Microsoft Office PowerPoint</Application>
  <PresentationFormat>Breedbeeld</PresentationFormat>
  <Paragraphs>153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PowerPoint-presentatie</vt:lpstr>
      <vt:lpstr>Wat gaan we doen?</vt:lpstr>
      <vt:lpstr>Lesdoelen</vt:lpstr>
      <vt:lpstr>Vorige les</vt:lpstr>
      <vt:lpstr>Feodalisme - Clovis</vt:lpstr>
      <vt:lpstr>Feodalisme – Frankische Rijk</vt:lpstr>
      <vt:lpstr>Feodalisme – Karel de Grote</vt:lpstr>
      <vt:lpstr>Feodalisme - Hofstelsel</vt:lpstr>
      <vt:lpstr>Hofstelsel</vt:lpstr>
      <vt:lpstr>Filmpje</vt:lpstr>
      <vt:lpstr>Afsluiting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Klu Klux Klan / Economic Crisis</dc:title>
  <dc:creator>Paul de Haan</dc:creator>
  <cp:lastModifiedBy>Paul de Haan</cp:lastModifiedBy>
  <cp:revision>100</cp:revision>
  <dcterms:created xsi:type="dcterms:W3CDTF">2015-09-11T06:10:56Z</dcterms:created>
  <dcterms:modified xsi:type="dcterms:W3CDTF">2019-08-05T09:33:47Z</dcterms:modified>
</cp:coreProperties>
</file>